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7" r:id="rId5"/>
    <p:sldId id="270" r:id="rId6"/>
    <p:sldId id="313" r:id="rId7"/>
    <p:sldId id="293" r:id="rId8"/>
    <p:sldId id="257" r:id="rId9"/>
    <p:sldId id="310" r:id="rId10"/>
    <p:sldId id="312" r:id="rId11"/>
    <p:sldId id="268" r:id="rId12"/>
    <p:sldId id="295" r:id="rId13"/>
    <p:sldId id="308" r:id="rId14"/>
    <p:sldId id="256" r:id="rId15"/>
    <p:sldId id="296" r:id="rId16"/>
    <p:sldId id="297" r:id="rId17"/>
    <p:sldId id="300" r:id="rId18"/>
    <p:sldId id="314" r:id="rId19"/>
    <p:sldId id="315" r:id="rId20"/>
    <p:sldId id="305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3BBF8-57FF-55D7-F21F-D514CCB6C5EC}" v="2" dt="2026-03-10T17:52:53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ULA E A Y it22340078" userId="S::it22340078@my.sliit.lk::ea461b93-6b54-4aa9-941d-d7caca5aae22" providerId="AD" clId="Web-{E053BBF8-57FF-55D7-F21F-D514CCB6C5EC}"/>
    <pc:docChg chg="modSld">
      <pc:chgData name="SANJULA E A Y it22340078" userId="S::it22340078@my.sliit.lk::ea461b93-6b54-4aa9-941d-d7caca5aae22" providerId="AD" clId="Web-{E053BBF8-57FF-55D7-F21F-D514CCB6C5EC}" dt="2026-03-10T17:52:53.500" v="1"/>
      <pc:docMkLst>
        <pc:docMk/>
      </pc:docMkLst>
      <pc:sldChg chg="mod modShow">
        <pc:chgData name="SANJULA E A Y it22340078" userId="S::it22340078@my.sliit.lk::ea461b93-6b54-4aa9-941d-d7caca5aae22" providerId="AD" clId="Web-{E053BBF8-57FF-55D7-F21F-D514CCB6C5EC}" dt="2026-03-10T17:52:53.500" v="1"/>
        <pc:sldMkLst>
          <pc:docMk/>
          <pc:sldMk cId="3644692502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AE38-79BE-4082-9A4D-2BEC47341C0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5613-D24F-46B4-9010-BD7B318E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BCF22-2D75-4779-9C8B-6270AA3FA91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B8AC8-E212-48B2-9917-7448FC83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jec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6200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the 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514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Project ID</a:t>
            </a:r>
          </a:p>
        </p:txBody>
      </p:sp>
      <p:pic>
        <p:nvPicPr>
          <p:cNvPr id="20" name="Picture 19" descr="A picture containing photo, table, person, monitor&#10;&#10;Description automatically generated">
            <a:extLst>
              <a:ext uri="{FF2B5EF4-FFF2-40B4-BE49-F238E27FC236}">
                <a16:creationId xmlns:a16="http://schemas.microsoft.com/office/drawing/2014/main" id="{C4A8CD1C-223D-4C87-9519-FDBD49BC5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286" r="71976"/>
          <a:stretch/>
        </p:blipFill>
        <p:spPr>
          <a:xfrm>
            <a:off x="0" y="6373302"/>
            <a:ext cx="2514600" cy="4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/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5490AD-C6C9-4021-8C34-1F6444AB48BF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二等辺三角形 11"/>
          <p:cNvSpPr/>
          <p:nvPr userDrawn="1"/>
        </p:nvSpPr>
        <p:spPr>
          <a:xfrm>
            <a:off x="0" y="6406010"/>
            <a:ext cx="12192000" cy="452885"/>
          </a:xfrm>
          <a:prstGeom prst="triangle">
            <a:avLst>
              <a:gd name="adj" fmla="val 85448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二等辺三角形 9"/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4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55743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5240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61207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二等辺三角形 9"/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1085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19" descr="A picture containing photo, table, person, monitor&#10;&#10;Description automatically generated">
            <a:extLst>
              <a:ext uri="{FF2B5EF4-FFF2-40B4-BE49-F238E27FC236}">
                <a16:creationId xmlns:a16="http://schemas.microsoft.com/office/drawing/2014/main" id="{C4A8CD1C-223D-4C87-9519-FDBD49BC5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286" r="71976"/>
          <a:stretch/>
        </p:blipFill>
        <p:spPr>
          <a:xfrm>
            <a:off x="0" y="6373302"/>
            <a:ext cx="2514600" cy="4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ivi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二等辺三角形 9"/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1888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2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83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423726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C29E58-4878-471A-A8CF-FA8607A4052E}"/>
              </a:ext>
            </a:extLst>
          </p:cNvPr>
          <p:cNvSpPr/>
          <p:nvPr userDrawn="1"/>
        </p:nvSpPr>
        <p:spPr>
          <a:xfrm>
            <a:off x="2632435" y="6492874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/>
                </a:solidFill>
              </a:rPr>
              <a:t>ITXXXXXXXX</a:t>
            </a:r>
            <a:r>
              <a:rPr lang="en-US" sz="1800">
                <a:solidFill>
                  <a:schemeClr val="tx1"/>
                </a:solidFill>
              </a:rPr>
              <a:t>   |   &lt;</a:t>
            </a:r>
            <a:r>
              <a:rPr lang="en-US" sz="1800" b="1">
                <a:solidFill>
                  <a:schemeClr val="tx1"/>
                </a:solidFill>
              </a:rPr>
              <a:t>&lt;Student Name&gt;&gt;   </a:t>
            </a:r>
            <a:r>
              <a:rPr lang="en-US" sz="1800">
                <a:solidFill>
                  <a:schemeClr val="tx1"/>
                </a:solidFill>
              </a:rPr>
              <a:t>|   </a:t>
            </a:r>
            <a:r>
              <a:rPr lang="en-US" sz="1800" b="0">
                <a:solidFill>
                  <a:schemeClr val="tx1"/>
                </a:solidFill>
              </a:rPr>
              <a:t>&lt;&lt;Project ID&gt;&gt;</a:t>
            </a:r>
          </a:p>
        </p:txBody>
      </p:sp>
    </p:spTree>
    <p:extLst>
      <p:ext uri="{BB962C8B-B14F-4D97-AF65-F5344CB8AC3E}">
        <p14:creationId xmlns:p14="http://schemas.microsoft.com/office/powerpoint/2010/main" val="32933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udent Inform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83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Student IT Number | Student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423726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Student’s Specialization</a:t>
            </a:r>
          </a:p>
        </p:txBody>
      </p:sp>
      <p:sp>
        <p:nvSpPr>
          <p:cNvPr id="13" name="二等辺三角形 10"/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789F7-2DE1-4BD0-98A0-4D627E8C7924}"/>
              </a:ext>
            </a:extLst>
          </p:cNvPr>
          <p:cNvSpPr/>
          <p:nvPr userDrawn="1"/>
        </p:nvSpPr>
        <p:spPr>
          <a:xfrm>
            <a:off x="10134600" y="152400"/>
            <a:ext cx="1981200" cy="228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 Must add a professional photo to this cage</a:t>
            </a:r>
          </a:p>
        </p:txBody>
      </p:sp>
    </p:spTree>
    <p:extLst>
      <p:ext uri="{BB962C8B-B14F-4D97-AF65-F5344CB8AC3E}">
        <p14:creationId xmlns:p14="http://schemas.microsoft.com/office/powerpoint/2010/main" val="200859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3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08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08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68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64364F-1F37-4C7B-B31F-2D4F671B2CB9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photo, table, person, monitor&#10;&#10;Description automatically generated">
            <a:extLst>
              <a:ext uri="{FF2B5EF4-FFF2-40B4-BE49-F238E27FC236}">
                <a16:creationId xmlns:a16="http://schemas.microsoft.com/office/drawing/2014/main" id="{0503738D-67F6-4FC8-88E8-C0D768AD3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90286" r="71976"/>
          <a:stretch/>
        </p:blipFill>
        <p:spPr>
          <a:xfrm>
            <a:off x="0" y="6373302"/>
            <a:ext cx="2514600" cy="490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EC11E-4ADA-413C-92B1-C0871F068AF1}"/>
              </a:ext>
            </a:extLst>
          </p:cNvPr>
          <p:cNvSpPr txBox="1"/>
          <p:nvPr userDrawn="1"/>
        </p:nvSpPr>
        <p:spPr>
          <a:xfrm>
            <a:off x="10287000" y="653693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C4007C-554A-4B16-A31C-089CB53EF86F}" type="datetime1">
              <a:rPr lang="en-US" sz="1200" b="1" smtClean="0"/>
              <a:t>3/10/2026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1374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2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Devanagari" pitchFamily="18" charset="0"/>
          <a:ea typeface="+mj-ea"/>
          <a:cs typeface="Adobe Devanagari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tx.alienvault.com/" TargetMode="External"/><Relationship Id="rId2" Type="http://schemas.openxmlformats.org/officeDocument/2006/relationships/hyperlink" Target="https://www.enisa.europa.eu/publications/enisa-report-cybersecurity-for-sm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buseipd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5E098-F3D0-453C-BBF5-A7C840F21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err="1"/>
              <a:t>ForLens</a:t>
            </a:r>
            <a:r>
              <a:rPr lang="en-US" b="1"/>
              <a:t> – A Lightweight AI-Driven Endpoint Security Solution for Real-Time Threat Detection in SMEs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8F3F03-40A0-499D-BDCC-A8E886D9D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25-26J-076</a:t>
            </a:r>
          </a:p>
        </p:txBody>
      </p:sp>
    </p:spTree>
    <p:extLst>
      <p:ext uri="{BB962C8B-B14F-4D97-AF65-F5344CB8AC3E}">
        <p14:creationId xmlns:p14="http://schemas.microsoft.com/office/powerpoint/2010/main" val="38138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3906-B339-67B3-6AD8-B5609D896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CB58505-9B0D-98AC-8EA9-F0D7E520884B}"/>
              </a:ext>
            </a:extLst>
          </p:cNvPr>
          <p:cNvSpPr txBox="1"/>
          <p:nvPr/>
        </p:nvSpPr>
        <p:spPr>
          <a:xfrm>
            <a:off x="732684" y="590903"/>
            <a:ext cx="9642393" cy="4834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3200" b="1" spc="-17">
                <a:solidFill>
                  <a:srgbClr val="000000"/>
                </a:solidFill>
                <a:latin typeface="Calibri"/>
                <a:cs typeface="Calibri"/>
              </a:rPr>
              <a:t>AI – Powered Behavioral Detection Engine</a:t>
            </a:r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A0AC6FD-B4F5-01F7-BB5D-FBBF8947736C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IT21289934</a:t>
            </a:r>
            <a:r>
              <a:rPr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Salgado M B D</a:t>
            </a:r>
            <a:r>
              <a:rPr sz="1800" b="1" spc="78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EEA39-3688-DB2C-379A-B0C01A529D18}"/>
              </a:ext>
            </a:extLst>
          </p:cNvPr>
          <p:cNvSpPr/>
          <p:nvPr/>
        </p:nvSpPr>
        <p:spPr>
          <a:xfrm>
            <a:off x="10129761" y="6501190"/>
            <a:ext cx="1950357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24203D7-AB34-03A8-698D-69AE1B4E23A3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14</a:t>
            </a:r>
            <a:endParaRPr lang="en-US" sz="1400" b="1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B8EC88A7-6637-3451-E174-22B419C97078}"/>
              </a:ext>
            </a:extLst>
          </p:cNvPr>
          <p:cNvSpPr txBox="1"/>
          <p:nvPr/>
        </p:nvSpPr>
        <p:spPr>
          <a:xfrm>
            <a:off x="10393565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48A0C-6122-D6EA-47F0-A71A8B8CE07A}"/>
              </a:ext>
            </a:extLst>
          </p:cNvPr>
          <p:cNvSpPr txBox="1"/>
          <p:nvPr/>
        </p:nvSpPr>
        <p:spPr>
          <a:xfrm>
            <a:off x="593555" y="1185688"/>
            <a:ext cx="1073452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</a:rPr>
              <a:t>Design Excellence / Contribution</a:t>
            </a:r>
            <a:endParaRPr lang="en-US" b="1">
              <a:solidFill>
                <a:srgbClr val="FF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Hybrid Detection Architecture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Isolation Forest → Point anomalies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LSTM Autoencoder → Sequential behavior anomalies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Hybrid Scoring → Robust anomaly confidence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Threat Intelligence Aggregation Layer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err="1">
                <a:ea typeface="Cambria"/>
              </a:rPr>
              <a:t>ThreatFox</a:t>
            </a:r>
            <a:r>
              <a:rPr lang="en-US">
                <a:ea typeface="Cambria"/>
              </a:rPr>
              <a:t> + </a:t>
            </a:r>
            <a:r>
              <a:rPr lang="en-US" err="1">
                <a:ea typeface="Cambria"/>
              </a:rPr>
              <a:t>URLHaus</a:t>
            </a:r>
            <a:r>
              <a:rPr lang="en-US">
                <a:ea typeface="Cambria"/>
              </a:rPr>
              <a:t> + MITRE ATT&amp;CK integration</a:t>
            </a:r>
          </a:p>
          <a:p>
            <a:pPr marL="285750" indent="-285750" algn="just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Correlation Engine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Fuses ML anomalies + TI hits + behavioral context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Explainability-Ready Design</a:t>
            </a:r>
            <a:endParaRPr lang="en-US">
              <a:ea typeface="Cambria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MITRE techniques, severity, confidence, rationale attached to alerts</a:t>
            </a:r>
          </a:p>
          <a:p>
            <a:pPr marL="742950" lvl="1" indent="-285750" algn="just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algn="just"/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User</a:t>
            </a:r>
            <a:r>
              <a:rPr lang="en-US" b="1">
                <a:solidFill>
                  <a:srgbClr val="FF0000"/>
                </a:solidFill>
              </a:rPr>
              <a:t> Feedback on Prototype</a:t>
            </a:r>
            <a:endParaRPr lang="en-US">
              <a:solidFill>
                <a:srgbClr val="FF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Security analysts found alerts </a:t>
            </a:r>
            <a:r>
              <a:rPr lang="en-US" b="1">
                <a:ea typeface="+mn-lt"/>
                <a:cs typeface="+mn-lt"/>
              </a:rPr>
              <a:t>more actionable</a:t>
            </a:r>
            <a:r>
              <a:rPr lang="en-US">
                <a:ea typeface="+mn-lt"/>
                <a:cs typeface="+mn-lt"/>
              </a:rPr>
              <a:t> due to MITRE tagging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Reduced noise: only </a:t>
            </a:r>
            <a:r>
              <a:rPr lang="en-US" b="1">
                <a:ea typeface="+mn-lt"/>
                <a:cs typeface="+mn-lt"/>
              </a:rPr>
              <a:t>~1% high-risk user-days</a:t>
            </a:r>
            <a:r>
              <a:rPr lang="en-US">
                <a:ea typeface="+mn-lt"/>
                <a:cs typeface="+mn-lt"/>
              </a:rPr>
              <a:t> flagged after correlation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Hybrid model showed </a:t>
            </a:r>
            <a:r>
              <a:rPr lang="en-US" b="1">
                <a:ea typeface="+mn-lt"/>
                <a:cs typeface="+mn-lt"/>
              </a:rPr>
              <a:t>strong overlap (≈77–78%)</a:t>
            </a:r>
            <a:r>
              <a:rPr lang="en-US">
                <a:ea typeface="+mn-lt"/>
                <a:cs typeface="+mn-lt"/>
              </a:rPr>
              <a:t> with LSTM anomalies, improving trust</a:t>
            </a:r>
            <a:endParaRPr lang="en-US">
              <a:ea typeface="Cambria"/>
            </a:endParaRPr>
          </a:p>
          <a:p>
            <a:pPr algn="just"/>
            <a:endParaRPr lang="en-US" b="1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8984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F5BFD92F-DE9F-4645-9C41-427D4381275E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18</a:t>
            </a:r>
            <a:endParaRPr sz="14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1A572AC-1EA7-4358-BA8A-C94C07CFB5CB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FC6045-9371-E19D-0510-FC3FB7A6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2" y="2141772"/>
            <a:ext cx="11749128" cy="4717175"/>
          </a:xfrm>
          <a:prstGeom prst="rect">
            <a:avLst/>
          </a:prstGeom>
        </p:spPr>
      </p:pic>
      <p:pic>
        <p:nvPicPr>
          <p:cNvPr id="13" name="Picture 12" descr="A person with a beard and mustache&#10;&#10;AI-generated content may be incorrect.">
            <a:extLst>
              <a:ext uri="{FF2B5EF4-FFF2-40B4-BE49-F238E27FC236}">
                <a16:creationId xmlns:a16="http://schemas.microsoft.com/office/drawing/2014/main" id="{BADFE7BD-1514-9A11-526C-835F6F79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342" y="14858"/>
            <a:ext cx="222942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>
            <a:extLst>
              <a:ext uri="{FF2B5EF4-FFF2-40B4-BE49-F238E27FC236}">
                <a16:creationId xmlns:a16="http://schemas.microsoft.com/office/drawing/2014/main" id="{9E672CE8-27DA-84BF-B635-FA4E992DF2AA}"/>
              </a:ext>
            </a:extLst>
          </p:cNvPr>
          <p:cNvSpPr txBox="1"/>
          <p:nvPr/>
        </p:nvSpPr>
        <p:spPr>
          <a:xfrm>
            <a:off x="220819" y="1490532"/>
            <a:ext cx="2360008" cy="46648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910ABE-7540-718A-6436-626572EA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754"/>
            <a:ext cx="12192000" cy="471682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60B54A6A-602C-45E4-B8F5-4AB6A44984E4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19</a:t>
            </a:r>
            <a:endParaRPr sz="14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2AB5F409-3E1C-41A8-B8AF-77108914B30D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0474CE-44E2-D059-E024-100E27F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3" y="0"/>
            <a:ext cx="11460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750A8B76-C882-2276-01E6-1197A083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11"/>
            <a:ext cx="12192000" cy="6852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AB7699-2D92-6E28-CC81-C228925C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8159"/>
            <a:ext cx="12192000" cy="478547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874F6CBA-C36A-4353-9BCB-2D61409D26D1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20</a:t>
            </a:r>
            <a:endParaRPr sz="14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F15E13C-FFA9-42C3-AAFC-97F5ECC01DB3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A0FE4-39CA-1BA0-ACC3-A631A9DD5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7" y="617928"/>
            <a:ext cx="12049933" cy="56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66299" y="889463"/>
            <a:ext cx="1871423" cy="85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Student Must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add</a:t>
            </a:r>
          </a:p>
          <a:p>
            <a:pPr marL="179832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a professional</a:t>
            </a:r>
          </a:p>
          <a:p>
            <a:pPr marL="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photo</a:t>
            </a:r>
            <a:r>
              <a:rPr sz="1800" spc="-18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 this cage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4608" y="4295750"/>
            <a:ext cx="8248832" cy="2949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2000" b="1">
                <a:solidFill>
                  <a:srgbClr val="000000"/>
                </a:solidFill>
                <a:latin typeface="Cambria"/>
              </a:rPr>
              <a:t>Security Alert Interface with SOAR-Style Automation</a:t>
            </a:r>
            <a:endParaRPr lang="en-US" b="1"/>
          </a:p>
        </p:txBody>
      </p:sp>
      <p:sp>
        <p:nvSpPr>
          <p:cNvPr id="7" name="object 7"/>
          <p:cNvSpPr txBox="1"/>
          <p:nvPr/>
        </p:nvSpPr>
        <p:spPr>
          <a:xfrm>
            <a:off x="1054608" y="5393005"/>
            <a:ext cx="5555524" cy="2949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sz="2000">
                <a:solidFill>
                  <a:srgbClr val="000000"/>
                </a:solidFill>
                <a:latin typeface="Cambria"/>
                <a:cs typeface="Cambria"/>
              </a:rPr>
              <a:t>Specialization:</a:t>
            </a:r>
            <a:r>
              <a:rPr lang="en-US" sz="2000">
                <a:solidFill>
                  <a:srgbClr val="000000"/>
                </a:solidFill>
                <a:latin typeface="Cambria"/>
                <a:cs typeface="Cambria"/>
              </a:rPr>
              <a:t> Cyber Security</a:t>
            </a:r>
            <a:endParaRPr sz="20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srgbClr val="000000"/>
                </a:solidFill>
                <a:latin typeface="Cambria"/>
                <a:cs typeface="Cambria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3</a:t>
            </a:r>
            <a:endParaRPr sz="14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96CE40-F649-4B62-84D1-A03E476D9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86" y="116632"/>
            <a:ext cx="2009436" cy="24418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0A03E0-FFB8-4B65-BE88-C8389953D006}"/>
              </a:ext>
            </a:extLst>
          </p:cNvPr>
          <p:cNvSpPr/>
          <p:nvPr/>
        </p:nvSpPr>
        <p:spPr>
          <a:xfrm>
            <a:off x="2535411" y="1032745"/>
            <a:ext cx="6871951" cy="2122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CBC35EC2-FA1F-4550-9146-D33FED649B75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3"/>
              </a:lnSpc>
            </a:pPr>
            <a:r>
              <a:rPr sz="1800" b="1">
                <a:solidFill>
                  <a:srgbClr val="000000"/>
                </a:solidFill>
                <a:latin typeface="Cambria"/>
                <a:cs typeface="Cambria"/>
              </a:rPr>
              <a:t>IT</a:t>
            </a:r>
            <a:r>
              <a:rPr lang="en-US" sz="1800" b="1">
                <a:solidFill>
                  <a:srgbClr val="000000"/>
                </a:solidFill>
                <a:latin typeface="Cambria"/>
                <a:cs typeface="Cambria"/>
              </a:rPr>
              <a:t>22340078</a:t>
            </a:r>
            <a:r>
              <a:rPr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ambria"/>
                <a:cs typeface="Cambria"/>
              </a:rPr>
              <a:t>SANJULA E A Y</a:t>
            </a:r>
            <a:r>
              <a:rPr sz="1800" b="1" spc="78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/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10B644D0-FBCE-4827-87F2-2361B5795122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9728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7673-B81F-715E-78FD-B75B2AC3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526"/>
            <a:ext cx="11684000" cy="792162"/>
          </a:xfrm>
        </p:spPr>
        <p:txBody>
          <a:bodyPr/>
          <a:lstStyle/>
          <a:p>
            <a:pPr>
              <a:lnSpc>
                <a:spcPts val="2349"/>
              </a:lnSpc>
              <a:spcBef>
                <a:spcPts val="0"/>
              </a:spcBef>
            </a:pPr>
            <a:r>
              <a:rPr lang="en-US" sz="2400" b="1" spc="-17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Security Alert Interface with SOAR-Style Automation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80B3D-6B06-C266-BF03-FB014AA45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latin typeface="Cambria"/>
                <a:ea typeface="Cambria"/>
                <a:cs typeface="Segoe UI"/>
              </a:rPr>
              <a:t>How the Solution Addresses the Sub-Problem / Prototype</a:t>
            </a:r>
            <a:endParaRPr lang="en-US"/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SMEs lack skilled SOC teams and advanced automation tools.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This module provides a </a:t>
            </a:r>
            <a:r>
              <a:rPr lang="en-US" sz="1800" b="1">
                <a:latin typeface="Cambria"/>
                <a:ea typeface="Cambria"/>
                <a:cs typeface="Segoe UI"/>
              </a:rPr>
              <a:t>centralized dashboard</a:t>
            </a:r>
            <a:r>
              <a:rPr lang="en-US" sz="1800">
                <a:latin typeface="Cambria"/>
                <a:ea typeface="Cambria"/>
                <a:cs typeface="Segoe UI"/>
              </a:rPr>
              <a:t> that: </a:t>
            </a:r>
            <a:endParaRPr lang="en-US" sz="1800">
              <a:latin typeface="Cambria"/>
              <a:ea typeface="Cambri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>
                <a:latin typeface="Cambria"/>
                <a:ea typeface="Cambria"/>
                <a:cs typeface="Segoe UI"/>
              </a:rPr>
              <a:t>Collects and normalizes alerts from multiple sources.</a:t>
            </a:r>
            <a:endParaRPr lang="en-US" sz="1800">
              <a:latin typeface="Cambria"/>
              <a:ea typeface="Cambri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>
                <a:latin typeface="Cambria"/>
                <a:ea typeface="Cambria"/>
                <a:cs typeface="Segoe UI"/>
              </a:rPr>
              <a:t>Prioritizes threats using </a:t>
            </a:r>
            <a:r>
              <a:rPr lang="en-US" sz="1800" b="1">
                <a:latin typeface="Cambria"/>
                <a:ea typeface="Cambria"/>
                <a:cs typeface="Segoe UI"/>
              </a:rPr>
              <a:t>role-aware risk scoring</a:t>
            </a:r>
            <a:r>
              <a:rPr lang="en-US" sz="1800">
                <a:latin typeface="Cambria"/>
                <a:ea typeface="Cambria"/>
                <a:cs typeface="Segoe UI"/>
              </a:rPr>
              <a:t>.</a:t>
            </a:r>
            <a:endParaRPr lang="en-US" sz="1800">
              <a:latin typeface="Cambria"/>
              <a:ea typeface="Cambri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>
                <a:latin typeface="Cambria"/>
                <a:ea typeface="Cambria"/>
                <a:cs typeface="Segoe UI"/>
              </a:rPr>
              <a:t>Automates response workflows (isolate endpoints, block IPs, terminate processes).</a:t>
            </a:r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Enables </a:t>
            </a:r>
            <a:r>
              <a:rPr lang="en-US" sz="1800" b="1">
                <a:latin typeface="Cambria"/>
                <a:ea typeface="Cambria"/>
                <a:cs typeface="Segoe UI"/>
              </a:rPr>
              <a:t>autonomous containment and remediation</a:t>
            </a:r>
            <a:r>
              <a:rPr lang="en-US" sz="1800">
                <a:latin typeface="Cambria"/>
                <a:ea typeface="Cambria"/>
                <a:cs typeface="Segoe UI"/>
              </a:rPr>
              <a:t> without SOC dependency.</a:t>
            </a:r>
            <a:endParaRPr lang="en-US" sz="1800">
              <a:latin typeface="Cambria"/>
              <a:ea typeface="Cambria"/>
            </a:endParaRPr>
          </a:p>
          <a:p>
            <a:pPr marL="285750" indent="-285750"/>
            <a:endParaRPr lang="en-US" sz="1800">
              <a:ea typeface="Cambria"/>
              <a:cs typeface="Segoe UI"/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ea typeface="Cambria"/>
                <a:cs typeface="Segoe UI"/>
              </a:rPr>
              <a:t>User Requirements Addressed</a:t>
            </a:r>
            <a:endParaRPr lang="en-US"/>
          </a:p>
          <a:p>
            <a:pPr marL="285750" indent="-285750"/>
            <a:r>
              <a:rPr lang="en-US" sz="1800">
                <a:ea typeface="Cambria"/>
                <a:cs typeface="Segoe UI"/>
              </a:rPr>
              <a:t>Ease of Use: Intuitive dashboard for non-technical users.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ea typeface="Cambria"/>
                <a:cs typeface="Segoe UI"/>
              </a:rPr>
              <a:t>Automation: SOAR-style playbooks for quick response.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ea typeface="Cambria"/>
                <a:cs typeface="Segoe UI"/>
              </a:rPr>
              <a:t>Explainable Alerts: Clear, human-readable threat insights.</a:t>
            </a:r>
            <a:endParaRPr lang="en-US">
              <a:ea typeface="Cambria"/>
            </a:endParaRPr>
          </a:p>
          <a:p>
            <a:pPr marL="285750" indent="-285750"/>
            <a:endParaRPr lang="en-US" sz="1800">
              <a:ea typeface="Cambria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  <a:ea typeface="Cambria"/>
              <a:cs typeface="Segoe UI"/>
            </a:endParaRPr>
          </a:p>
          <a:p>
            <a:endParaRPr lang="en-US">
              <a:ea typeface="Cambri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6170-B323-324E-8B84-49EEC573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82EB-0CA2-4939-87ED-600BFF687944}" type="datetime1">
              <a:t>3/10/2026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7DCC8-5A68-3F22-ED52-5FCC55B0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9D29-86BF-208F-3B96-7211A74F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516A-6952-420A-AC45-E66B0ABC900E}" type="datetime1">
              <a:t>3/10/2026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43B74-4609-A802-761F-321DE5E1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C6D2CE-BEBD-D805-9080-0A049816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526"/>
            <a:ext cx="11684000" cy="792162"/>
          </a:xfrm>
        </p:spPr>
        <p:txBody>
          <a:bodyPr/>
          <a:lstStyle/>
          <a:p>
            <a:pPr>
              <a:lnSpc>
                <a:spcPts val="2349"/>
              </a:lnSpc>
              <a:spcBef>
                <a:spcPts val="0"/>
              </a:spcBef>
            </a:pPr>
            <a:r>
              <a:rPr lang="en-US" sz="2400" b="1" spc="-17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Security Alert Interface with SOAR-Style Automation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E55EC5-A68E-076E-E358-BE82BFDD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6840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latin typeface="Cambria"/>
                <a:ea typeface="Cambria"/>
                <a:cs typeface="Segoe UI"/>
              </a:rPr>
              <a:t>Design Excellence / Contribution</a:t>
            </a:r>
            <a:endParaRPr lang="en-US"/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Lightweight SOAR for SMEs: Enterprise-grade automation in a cost-effective design.</a:t>
            </a:r>
            <a:endParaRPr lang="en-US">
              <a:latin typeface="Cambria"/>
              <a:ea typeface="Cambria"/>
            </a:endParaRPr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Behavior-Driven Workflow Adaptation: Adjusts based on user responses.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Feedback-Driven Threat Intelligence: Improves accuracy and reduces false positives.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latin typeface="Cambria"/>
                <a:ea typeface="Cambria"/>
                <a:cs typeface="Segoe UI"/>
              </a:rPr>
              <a:t>Security-Aware Integration Layer: Seamless orchestration across endpoints.</a:t>
            </a:r>
            <a:endParaRPr lang="en-US">
              <a:ea typeface="Cambria"/>
            </a:endParaRPr>
          </a:p>
          <a:p>
            <a:pPr marL="285750" indent="-285750"/>
            <a:endParaRPr lang="en-US" sz="1800">
              <a:latin typeface="Cambria"/>
              <a:ea typeface="Cambria"/>
              <a:cs typeface="Segoe UI"/>
            </a:endParaRPr>
          </a:p>
          <a:p>
            <a:pPr marL="285750" indent="-285750"/>
            <a:endParaRPr lang="en-US" sz="1800">
              <a:ea typeface="Cambria"/>
              <a:cs typeface="Segoe UI"/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FF0000"/>
                </a:solidFill>
                <a:ea typeface="Cambria"/>
                <a:cs typeface="Segoe UI"/>
              </a:rPr>
              <a:t>User Feedback on Prototype</a:t>
            </a:r>
            <a:endParaRPr lang="en-US"/>
          </a:p>
          <a:p>
            <a:pPr marL="285750" indent="-285750"/>
            <a:r>
              <a:rPr lang="en-US" sz="1800">
                <a:ea typeface="Cambria"/>
                <a:cs typeface="Segoe UI"/>
              </a:rPr>
              <a:t>Ease of Use: Intuitive dashboard for non-technical users.</a:t>
            </a:r>
            <a:endParaRPr lang="en-US">
              <a:ea typeface="Cambria"/>
            </a:endParaRPr>
          </a:p>
          <a:p>
            <a:pPr marL="285750" indent="-285750"/>
            <a:r>
              <a:rPr lang="en-US" sz="1800">
                <a:ea typeface="Cambria"/>
                <a:cs typeface="Segoe UI"/>
              </a:rPr>
              <a:t>Explainable Alerts: Clear, human-readable threat insights. However, takes a bit too long to provide responses.</a:t>
            </a:r>
          </a:p>
          <a:p>
            <a:pPr marL="285750" indent="-285750"/>
            <a:r>
              <a:rPr lang="en-US" sz="1800">
                <a:ea typeface="Cambria"/>
                <a:cs typeface="Segoe UI"/>
              </a:rPr>
              <a:t>Alerts are getting updated in real time.</a:t>
            </a:r>
          </a:p>
          <a:p>
            <a:pPr marL="285750" indent="-285750"/>
            <a:endParaRPr lang="en-US" sz="1800">
              <a:solidFill>
                <a:srgbClr val="000000"/>
              </a:solidFill>
              <a:ea typeface="Cambria"/>
              <a:cs typeface="Segoe UI"/>
            </a:endParaRPr>
          </a:p>
          <a:p>
            <a:pPr marL="0" indent="0">
              <a:buNone/>
            </a:pPr>
            <a:endParaRPr lang="en-US" sz="1800">
              <a:solidFill>
                <a:srgbClr val="FF0000"/>
              </a:solidFill>
              <a:ea typeface="Cambria"/>
              <a:cs typeface="Segoe UI"/>
            </a:endParaRPr>
          </a:p>
          <a:p>
            <a:endParaRPr lang="en-US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93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54338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28</a:t>
            </a:r>
            <a:endParaRPr sz="14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FE1D9-6BCA-4D50-A36D-5EF5ACDDDA44}"/>
              </a:ext>
            </a:extLst>
          </p:cNvPr>
          <p:cNvSpPr txBox="1"/>
          <p:nvPr/>
        </p:nvSpPr>
        <p:spPr>
          <a:xfrm>
            <a:off x="6240016" y="328498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Real World Usage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99C83-292E-4614-8A6C-A162DACD133B}"/>
              </a:ext>
            </a:extLst>
          </p:cNvPr>
          <p:cNvSpPr txBox="1"/>
          <p:nvPr/>
        </p:nvSpPr>
        <p:spPr>
          <a:xfrm>
            <a:off x="6197508" y="3971156"/>
            <a:ext cx="5701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Simple and Proactive Security: Unified dashboard, self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Fast and Automated Response: Immediate actions, automated workflows, One click control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Advanced benefits: Custom playbooks, Automated &amp; business reporting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CB6B4-D2B9-45E2-AAB8-E6A6E5309112}"/>
              </a:ext>
            </a:extLst>
          </p:cNvPr>
          <p:cNvSpPr txBox="1"/>
          <p:nvPr/>
        </p:nvSpPr>
        <p:spPr>
          <a:xfrm>
            <a:off x="464359" y="920621"/>
            <a:ext cx="5733149" cy="501675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Market Gap: </a:t>
            </a:r>
            <a:r>
              <a:rPr lang="en-US" sz="1600"/>
              <a:t>SMEs face Cyber threats but can’t afford enterprise tools (e.g., Splunk, Varonis) and lack technical expertise.</a:t>
            </a:r>
          </a:p>
          <a:p>
            <a:endParaRPr lang="en-US" sz="1600" b="1"/>
          </a:p>
          <a:p>
            <a:r>
              <a:rPr lang="en-US" sz="1600" b="1"/>
              <a:t>Value Proposition: </a:t>
            </a:r>
            <a:r>
              <a:rPr lang="en-US" sz="1600"/>
              <a:t>Lightweight, AI-driven detection + honeypot traps + tamper-proof logging + SOAR-like automation, all SME-friendly.</a:t>
            </a:r>
          </a:p>
          <a:p>
            <a:endParaRPr lang="en-US" sz="1600" b="1"/>
          </a:p>
          <a:p>
            <a:r>
              <a:rPr lang="en-US" sz="1600" b="1"/>
              <a:t>Target Market: </a:t>
            </a:r>
            <a:r>
              <a:rPr lang="en-US" sz="1600"/>
              <a:t>SMEs; Managed Service Providers (MSPs).</a:t>
            </a:r>
          </a:p>
          <a:p>
            <a:endParaRPr lang="en-US" sz="1600"/>
          </a:p>
          <a:p>
            <a:r>
              <a:rPr lang="en-US" sz="1600" b="1"/>
              <a:t>Business Model: </a:t>
            </a:r>
            <a:r>
              <a:rPr lang="en-US" sz="1600"/>
              <a:t>SaaS subscription (per endpoint/month)</a:t>
            </a:r>
          </a:p>
          <a:p>
            <a:endParaRPr lang="en-US" sz="1600"/>
          </a:p>
          <a:p>
            <a:r>
              <a:rPr lang="en-US" sz="1600" b="1"/>
              <a:t>Advantages: </a:t>
            </a:r>
            <a:r>
              <a:rPr lang="en-US" sz="1600"/>
              <a:t>Affordable, scalable, compliance support, unique vs. open-source tools.</a:t>
            </a:r>
          </a:p>
          <a:p>
            <a:endParaRPr lang="en-US" sz="1600"/>
          </a:p>
          <a:p>
            <a:r>
              <a:rPr lang="en-US" sz="1600" b="1"/>
              <a:t>Challenges: </a:t>
            </a:r>
            <a:r>
              <a:rPr lang="en-US" sz="1600"/>
              <a:t>Competing with free tools, reducing false positives, scaling support.</a:t>
            </a:r>
          </a:p>
          <a:p>
            <a:endParaRPr lang="en-US" sz="1600"/>
          </a:p>
          <a:p>
            <a:r>
              <a:rPr lang="en-US" sz="1600" b="1"/>
              <a:t>Roadmap: </a:t>
            </a:r>
            <a:r>
              <a:rPr lang="en-US" sz="1600"/>
              <a:t>Prototype → MVP pilot with SMEs → SaaS subscription → MSP partnerships → Expansion.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D9B7BF-A14C-4E2E-8B4C-0966C6ECA263}"/>
              </a:ext>
            </a:extLst>
          </p:cNvPr>
          <p:cNvSpPr txBox="1"/>
          <p:nvPr/>
        </p:nvSpPr>
        <p:spPr>
          <a:xfrm>
            <a:off x="6206914" y="6020807"/>
            <a:ext cx="553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Total Investment for prototype with buffer: </a:t>
            </a:r>
            <a:r>
              <a:rPr lang="en-US" b="1">
                <a:solidFill>
                  <a:srgbClr val="00B050"/>
                </a:solidFill>
              </a:rPr>
              <a:t>$485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DA1472-59F7-4188-B967-4121DB54A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83" y="-228413"/>
            <a:ext cx="2639616" cy="2639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C50101-E4F2-4145-A647-6CB7C05D084E}"/>
              </a:ext>
            </a:extLst>
          </p:cNvPr>
          <p:cNvSpPr txBox="1"/>
          <p:nvPr/>
        </p:nvSpPr>
        <p:spPr>
          <a:xfrm>
            <a:off x="191344" y="54229"/>
            <a:ext cx="1170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Cambria"/>
              </a:rPr>
              <a:t>Commercialization</a:t>
            </a:r>
            <a:endParaRPr lang="en-US" sz="2800" b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204A53-624C-4B16-B6DC-30D711B54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313" y="2214598"/>
            <a:ext cx="5879976" cy="39093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3C5F0F-A82F-48FE-8288-F2AFD5DA5781}"/>
              </a:ext>
            </a:extLst>
          </p:cNvPr>
          <p:cNvSpPr txBox="1"/>
          <p:nvPr/>
        </p:nvSpPr>
        <p:spPr>
          <a:xfrm>
            <a:off x="10197427" y="1449631"/>
            <a:ext cx="3177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Source: World Bank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70708B5-E3E8-4930-AE22-EAC89D2A5400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4469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25A2-0ABA-476F-93A9-CAE8E1CC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0363200" cy="1362075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3D551-122C-4719-815B-4B734524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11250084" cy="51278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DA422-FD37-4ED8-B95B-F381C62F657C}"/>
              </a:ext>
            </a:extLst>
          </p:cNvPr>
          <p:cNvSpPr txBox="1"/>
          <p:nvPr/>
        </p:nvSpPr>
        <p:spPr>
          <a:xfrm>
            <a:off x="228600" y="762000"/>
            <a:ext cx="1173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M. F. </a:t>
            </a:r>
            <a:r>
              <a:rPr lang="en-US" err="1"/>
              <a:t>Arroyabe</a:t>
            </a:r>
            <a:r>
              <a:rPr lang="en-US"/>
              <a:t>, C. F. A. </a:t>
            </a:r>
            <a:r>
              <a:rPr lang="en-US" err="1"/>
              <a:t>Arranz</a:t>
            </a:r>
            <a:r>
              <a:rPr lang="en-US"/>
              <a:t>, I. F. de </a:t>
            </a:r>
            <a:r>
              <a:rPr lang="en-US" err="1"/>
              <a:t>Arroyabe</a:t>
            </a:r>
            <a:r>
              <a:rPr lang="en-US"/>
              <a:t>, and J. C. F. de </a:t>
            </a:r>
            <a:r>
              <a:rPr lang="en-US" err="1"/>
              <a:t>Arroyabe</a:t>
            </a:r>
            <a:r>
              <a:rPr lang="en-US"/>
              <a:t>, "Revealing the realities of cybercrime in small and medium enterprises: Understanding fear and taxonomic perspectives,“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European Union Agency For Cybersecurity, June 2021, “Cybersecurity for SMEs – Challenges and Recommendations. [Online]. Available: </a:t>
            </a:r>
            <a:r>
              <a:rPr lang="en-US">
                <a:hlinkClick r:id="rId2"/>
              </a:rPr>
              <a:t>https://www.enisa.europa.eu/publications/enisa-report-cybersecurity-for-smes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C. Gates, et al., “Detecting Insider Threats in Logs,” </a:t>
            </a:r>
            <a:r>
              <a:rPr lang="en-US" i="1"/>
              <a:t>CERT, CMU</a:t>
            </a:r>
            <a:r>
              <a:rPr lang="en-US"/>
              <a:t>, 2011.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IBM, “IBM </a:t>
            </a:r>
            <a:r>
              <a:rPr lang="en-US" err="1"/>
              <a:t>QRadar</a:t>
            </a:r>
            <a:r>
              <a:rPr lang="en-US"/>
              <a:t> SIEM Overview,”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AlienVault, “Open Threat Exchange (OTX),” [Online]. Available: </a:t>
            </a:r>
            <a:r>
              <a:rPr lang="en-US">
                <a:hlinkClick r:id="rId3"/>
              </a:rPr>
              <a:t>https://otx.alienvault.com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AbuseIPDB</a:t>
            </a:r>
            <a:r>
              <a:rPr lang="en-US"/>
              <a:t>, “IP Blacklist &amp; Threat Feed,” [Online]. Available: </a:t>
            </a:r>
            <a:r>
              <a:rPr lang="en-US">
                <a:hlinkClick r:id="rId4"/>
              </a:rPr>
              <a:t>https://www.abuseipdb.com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1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CB7-EC63-495B-9ED3-9E3A0892B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-228600"/>
            <a:ext cx="10363200" cy="1470025"/>
          </a:xfrm>
        </p:spPr>
        <p:txBody>
          <a:bodyPr/>
          <a:lstStyle/>
          <a:p>
            <a:r>
              <a:rPr lang="en-US"/>
              <a:t>Overall Project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1BB9FD-2A5A-496E-ACE7-6661D189682F}"/>
              </a:ext>
            </a:extLst>
          </p:cNvPr>
          <p:cNvSpPr/>
          <p:nvPr/>
        </p:nvSpPr>
        <p:spPr>
          <a:xfrm>
            <a:off x="155903" y="1448218"/>
            <a:ext cx="7571796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74DCC-B09D-4711-A972-F5B64BF0F19A}"/>
              </a:ext>
            </a:extLst>
          </p:cNvPr>
          <p:cNvSpPr txBox="1"/>
          <p:nvPr/>
        </p:nvSpPr>
        <p:spPr>
          <a:xfrm>
            <a:off x="617768" y="1447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Research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D82B9-4E14-4639-9AA5-DB32BE2E038C}"/>
              </a:ext>
            </a:extLst>
          </p:cNvPr>
          <p:cNvSpPr txBox="1"/>
          <p:nvPr/>
        </p:nvSpPr>
        <p:spPr>
          <a:xfrm>
            <a:off x="312968" y="2161819"/>
            <a:ext cx="739140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Small and medium-sized enterprises (SMEs) face a growing risk from </a:t>
            </a:r>
            <a:r>
              <a:rPr lang="en-US" b="1">
                <a:solidFill>
                  <a:schemeClr val="bg1"/>
                </a:solidFill>
              </a:rPr>
              <a:t>threats</a:t>
            </a:r>
            <a:r>
              <a:rPr lang="en-US">
                <a:solidFill>
                  <a:schemeClr val="bg1"/>
                </a:solidFill>
              </a:rPr>
              <a:t>, both malicious and accidental. These threats cause major Operational and Financial damages to SMEs.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Enterprise-grade security tools (e.g., SIEMs, EDRs, SOAR platforms) are either </a:t>
            </a:r>
            <a:r>
              <a:rPr lang="en-US" b="1">
                <a:solidFill>
                  <a:schemeClr val="bg1"/>
                </a:solidFill>
              </a:rPr>
              <a:t>too resource-intensive, costly, or complex</a:t>
            </a:r>
            <a:r>
              <a:rPr lang="en-US">
                <a:solidFill>
                  <a:schemeClr val="bg1"/>
                </a:solidFill>
              </a:rPr>
              <a:t> for SMEs to adopt.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Most enterprise grade solutions utilize AI &amp; ML algorithms which are black box in nature.</a:t>
            </a:r>
            <a:endParaRPr lang="en-US">
              <a:solidFill>
                <a:schemeClr val="bg1"/>
              </a:solidFill>
              <a:ea typeface="Cambria"/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Forensic logging systems are often centralized and prone to tampering, making it difficult to ensure </a:t>
            </a:r>
            <a:r>
              <a:rPr lang="en-US" b="1">
                <a:solidFill>
                  <a:schemeClr val="bg1"/>
                </a:solidFill>
              </a:rPr>
              <a:t>trustworthy evidence</a:t>
            </a:r>
            <a:r>
              <a:rPr lang="en-US">
                <a:solidFill>
                  <a:schemeClr val="bg1"/>
                </a:solidFill>
              </a:rPr>
              <a:t> during incident response.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5E5DFF-9EC2-4078-8E1F-BC8835B5F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96" y="4313545"/>
            <a:ext cx="2072313" cy="1611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4D14C5-38A4-4F8A-B121-772135A70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1" y="1241425"/>
            <a:ext cx="1146172" cy="114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F37577-13AB-4750-8D60-C0AB244F5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34" y="2287030"/>
            <a:ext cx="2758260" cy="2758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11BC49-A968-49E5-9320-7C4905CD9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17" y="3543981"/>
            <a:ext cx="2953539" cy="29535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2B364B-A5A3-4779-8F0A-488E4E4CEB3C}"/>
              </a:ext>
            </a:extLst>
          </p:cNvPr>
          <p:cNvSpPr txBox="1"/>
          <p:nvPr/>
        </p:nvSpPr>
        <p:spPr>
          <a:xfrm>
            <a:off x="10282760" y="2387597"/>
            <a:ext cx="19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Cryptographically secured logging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E13ACA-0A13-4E6A-9F79-2C2F79C8E144}"/>
              </a:ext>
            </a:extLst>
          </p:cNvPr>
          <p:cNvSpPr txBox="1"/>
          <p:nvPr/>
        </p:nvSpPr>
        <p:spPr>
          <a:xfrm>
            <a:off x="7944781" y="5925344"/>
            <a:ext cx="19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AI-Powered Behavioral Detection Engine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9E8C3-7A60-44C1-B802-AB9906FC75BA}"/>
              </a:ext>
            </a:extLst>
          </p:cNvPr>
          <p:cNvSpPr txBox="1"/>
          <p:nvPr/>
        </p:nvSpPr>
        <p:spPr>
          <a:xfrm>
            <a:off x="10210247" y="5686703"/>
            <a:ext cx="198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Security Alert Interface with SOAR-Style Automation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4CC1E-9340-4DD7-B589-EC6D24F06C7C}"/>
              </a:ext>
            </a:extLst>
          </p:cNvPr>
          <p:cNvSpPr txBox="1"/>
          <p:nvPr/>
        </p:nvSpPr>
        <p:spPr>
          <a:xfrm>
            <a:off x="7831019" y="2559503"/>
            <a:ext cx="19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Lightweight Endpoint Agent &amp; Honeypot Module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7234EE-7242-41BA-94A8-56875206C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35" y="1148489"/>
            <a:ext cx="1453228" cy="14532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876B07-D455-40B8-8952-C4E6AD173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56" y="746619"/>
            <a:ext cx="4291244" cy="56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4EE361-B82D-0051-B690-04D3B42CA37A}"/>
              </a:ext>
            </a:extLst>
          </p:cNvPr>
          <p:cNvSpPr/>
          <p:nvPr/>
        </p:nvSpPr>
        <p:spPr>
          <a:xfrm>
            <a:off x="247389" y="478077"/>
            <a:ext cx="11051087" cy="566593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5BE99-EE86-F042-095E-A973F02C531B}"/>
              </a:ext>
            </a:extLst>
          </p:cNvPr>
          <p:cNvSpPr txBox="1"/>
          <p:nvPr/>
        </p:nvSpPr>
        <p:spPr>
          <a:xfrm>
            <a:off x="532356" y="1560534"/>
            <a:ext cx="10469671" cy="31393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b="1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Modular &amp; Integrated</a:t>
            </a:r>
            <a:r>
              <a:rPr lang="en-US" b="0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: Combines endpoint agent, AI detection, secure logging, and SOAR dashboard.</a:t>
            </a:r>
          </a:p>
          <a:p>
            <a:pPr>
              <a:buFont typeface=""/>
              <a:buChar char="•"/>
            </a:pPr>
            <a:endParaRPr lang="en-US">
              <a:solidFill>
                <a:schemeClr val="bg1"/>
              </a:solidFill>
              <a:latin typeface="Cambria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b="1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Lightweight &amp; Efficient</a:t>
            </a:r>
            <a:r>
              <a:rPr lang="en-US" b="0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: Minimal resource usage; optimized for SMEs.</a:t>
            </a:r>
          </a:p>
          <a:p>
            <a:pPr>
              <a:buFont typeface=""/>
              <a:buChar char="•"/>
            </a:pPr>
            <a:endParaRPr lang="en-US">
              <a:solidFill>
                <a:schemeClr val="bg1"/>
              </a:solidFill>
              <a:latin typeface="Cambria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b="1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Secure &amp; Resilient</a:t>
            </a:r>
            <a:r>
              <a:rPr lang="en-US" b="0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: Tamper-proof logs, self-protecting agent, offline capability.</a:t>
            </a:r>
          </a:p>
          <a:p>
            <a:pPr>
              <a:buFont typeface=""/>
              <a:buChar char="•"/>
            </a:pPr>
            <a:endParaRPr lang="en-US">
              <a:solidFill>
                <a:schemeClr val="bg1"/>
              </a:solidFill>
              <a:latin typeface="Cambria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b="1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Automated &amp; User-Friendly</a:t>
            </a:r>
            <a:r>
              <a:rPr lang="en-US" b="0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: SOAR workflows + AI assistant for non-technical users.</a:t>
            </a:r>
          </a:p>
          <a:p>
            <a:pPr>
              <a:buFont typeface=""/>
              <a:buChar char="•"/>
            </a:pPr>
            <a:endParaRPr lang="en-US">
              <a:solidFill>
                <a:schemeClr val="bg1"/>
              </a:solidFill>
              <a:latin typeface="Cambria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b="1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Scalable &amp; Maintainable</a:t>
            </a:r>
            <a:r>
              <a:rPr lang="en-US" b="0" i="0">
                <a:solidFill>
                  <a:schemeClr val="bg1"/>
                </a:solidFill>
                <a:latin typeface="Cambria"/>
                <a:ea typeface="Segoe UI"/>
                <a:cs typeface="Segoe UI"/>
              </a:rPr>
              <a:t>: Modular updates, plug-and-play deployment.</a:t>
            </a:r>
          </a:p>
          <a:p>
            <a:endParaRPr lang="en-US" b="0" i="0">
              <a:latin typeface="Segoe UI"/>
              <a:ea typeface="Segoe UI"/>
              <a:cs typeface="Segoe UI"/>
            </a:endParaRP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FE55E-E35F-2668-26DB-F4A6AB7A3E3C}"/>
              </a:ext>
            </a:extLst>
          </p:cNvPr>
          <p:cNvSpPr txBox="1"/>
          <p:nvPr/>
        </p:nvSpPr>
        <p:spPr>
          <a:xfrm>
            <a:off x="2246152" y="591855"/>
            <a:ext cx="6781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Design Excellence</a:t>
            </a:r>
            <a:endParaRPr lang="en-US"/>
          </a:p>
        </p:txBody>
      </p:sp>
      <p:pic>
        <p:nvPicPr>
          <p:cNvPr id="9" name="Picture 8" descr="A yellow star with a ribbon&#10;&#10;AI-generated content may be incorrect.">
            <a:extLst>
              <a:ext uri="{FF2B5EF4-FFF2-40B4-BE49-F238E27FC236}">
                <a16:creationId xmlns:a16="http://schemas.microsoft.com/office/drawing/2014/main" id="{AD2C581A-B30A-A476-615A-48B47480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54" y="3308537"/>
            <a:ext cx="3098427" cy="31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931C69-0CAF-4FF7-9EAE-D0C5E3755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0"/>
            <a:ext cx="5090160" cy="6134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29332-C910-4F81-9332-15F486427FF3}"/>
              </a:ext>
            </a:extLst>
          </p:cNvPr>
          <p:cNvSpPr txBox="1"/>
          <p:nvPr/>
        </p:nvSpPr>
        <p:spPr>
          <a:xfrm>
            <a:off x="52578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M. F. </a:t>
            </a:r>
            <a:r>
              <a:rPr lang="en-US" err="1"/>
              <a:t>Arroyabe</a:t>
            </a:r>
            <a:r>
              <a:rPr lang="en-US"/>
              <a:t>, C. F. A. </a:t>
            </a:r>
            <a:r>
              <a:rPr lang="en-US" err="1"/>
              <a:t>Arranz</a:t>
            </a:r>
            <a:r>
              <a:rPr lang="en-US"/>
              <a:t>, I. F. de </a:t>
            </a:r>
            <a:r>
              <a:rPr lang="en-US" err="1"/>
              <a:t>Arroyabe</a:t>
            </a:r>
            <a:r>
              <a:rPr lang="en-US"/>
              <a:t>, and J. C. F. de </a:t>
            </a:r>
            <a:r>
              <a:rPr lang="en-US" err="1"/>
              <a:t>Arroyabe</a:t>
            </a:r>
            <a:r>
              <a:rPr lang="en-US"/>
              <a:t>, "Revealing the realities of cybercrime in small and medium enterprises: Understanding fear and taxonomic </a:t>
            </a:r>
          </a:p>
          <a:p>
            <a:r>
              <a:rPr lang="en-US"/>
              <a:t>perspectives,"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0FEA7-0246-40BA-BF2F-0D66B0518E40}"/>
              </a:ext>
            </a:extLst>
          </p:cNvPr>
          <p:cNvSpPr/>
          <p:nvPr/>
        </p:nvSpPr>
        <p:spPr>
          <a:xfrm>
            <a:off x="5257800" y="1981200"/>
            <a:ext cx="6781800" cy="42672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E2B28-3D54-40B7-A565-28AFFD9C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99" y="3356369"/>
            <a:ext cx="3939101" cy="1432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AE5D1D-9CF6-4454-94BE-D362B7D0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38" y="1798258"/>
            <a:ext cx="1828800" cy="914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3CD445-120D-4D92-9BC5-1F740E3F04CC}"/>
              </a:ext>
            </a:extLst>
          </p:cNvPr>
          <p:cNvCxnSpPr>
            <a:cxnSpLocks/>
          </p:cNvCxnSpPr>
          <p:nvPr/>
        </p:nvCxnSpPr>
        <p:spPr>
          <a:xfrm>
            <a:off x="5257800" y="2590800"/>
            <a:ext cx="678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6EFFD7-84D2-40A6-8C34-3D657950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326" y="2674162"/>
            <a:ext cx="2392074" cy="34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266299" y="889463"/>
            <a:ext cx="1871423" cy="85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Student Must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add</a:t>
            </a:r>
          </a:p>
          <a:p>
            <a:pPr marL="179832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a professional</a:t>
            </a:r>
          </a:p>
          <a:p>
            <a:pPr marL="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photo</a:t>
            </a:r>
            <a:r>
              <a:rPr sz="1800" spc="-18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>
                <a:solidFill>
                  <a:srgbClr val="FFFFFF"/>
                </a:solidFill>
                <a:latin typeface="Cambria"/>
                <a:cs typeface="Cambria"/>
              </a:rPr>
              <a:t> this cage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4608" y="4295750"/>
            <a:ext cx="8248832" cy="2949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lang="en-US" sz="2000">
                <a:latin typeface="Cambria"/>
                <a:ea typeface="Cambria"/>
              </a:rPr>
              <a:t>Lightweight Endpoint Agent Integrated with Honeypot Module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4608" y="5275774"/>
            <a:ext cx="5555524" cy="2949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sz="2000">
                <a:solidFill>
                  <a:srgbClr val="000000"/>
                </a:solidFill>
                <a:latin typeface="Cambria"/>
                <a:cs typeface="Cambria"/>
              </a:rPr>
              <a:t>Specialization:</a:t>
            </a:r>
            <a:r>
              <a:rPr lang="en-US" sz="2000">
                <a:solidFill>
                  <a:srgbClr val="000000"/>
                </a:solidFill>
                <a:latin typeface="Cambria"/>
                <a:cs typeface="Cambria"/>
              </a:rPr>
              <a:t> Cyber Security</a:t>
            </a:r>
            <a:endParaRPr sz="200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A person wearing a pink scarf&#10;&#10;AI-generated content may be incorrect.">
            <a:extLst>
              <a:ext uri="{FF2B5EF4-FFF2-40B4-BE49-F238E27FC236}">
                <a16:creationId xmlns:a16="http://schemas.microsoft.com/office/drawing/2014/main" id="{BD1A33F7-68BF-FCEF-1B24-F73FE654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37" y="1"/>
            <a:ext cx="2550385" cy="2469262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520566B3-433F-4806-B24E-216A440CAF2A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IT22908742</a:t>
            </a:r>
            <a:r>
              <a:rPr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MRF </a:t>
            </a:r>
            <a:r>
              <a:rPr lang="en-US" b="1" err="1">
                <a:solidFill>
                  <a:srgbClr val="000000"/>
                </a:solidFill>
                <a:latin typeface="Cambria"/>
                <a:cs typeface="Cambria"/>
              </a:rPr>
              <a:t>Nusfa</a:t>
            </a:r>
            <a:r>
              <a:rPr sz="1800" b="1" spc="78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81A6-1ADD-84D1-F619-A8A7C8E18244}"/>
              </a:ext>
            </a:extLst>
          </p:cNvPr>
          <p:cNvSpPr txBox="1"/>
          <p:nvPr/>
        </p:nvSpPr>
        <p:spPr>
          <a:xfrm>
            <a:off x="1524000" y="2252291"/>
            <a:ext cx="831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dobe Devanagari"/>
              </a:rPr>
              <a:t>IT22908742 | MRF </a:t>
            </a:r>
            <a:r>
              <a:rPr lang="en-US" sz="4800" b="1" err="1">
                <a:latin typeface="Adobe Devanagari"/>
              </a:rPr>
              <a:t>Nusfa</a:t>
            </a:r>
            <a:endParaRPr lang="en-US" sz="4800" b="1">
              <a:latin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54478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BD7F-815D-ABDA-10E9-57C278F9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800CBFB-9450-1D70-725E-F52E5BA35EAC}"/>
              </a:ext>
            </a:extLst>
          </p:cNvPr>
          <p:cNvSpPr txBox="1"/>
          <p:nvPr/>
        </p:nvSpPr>
        <p:spPr>
          <a:xfrm>
            <a:off x="1275479" y="-4083"/>
            <a:ext cx="9642393" cy="4450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2400" b="1" spc="-17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Lightweight Endpoint Agent Integrated with Honeypot Module</a:t>
            </a:r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A1599B9-E36D-7295-748D-B2954303A8B5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IT22908742</a:t>
            </a:r>
            <a:r>
              <a:rPr lang="en-US"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lang="en-US" spc="806">
                <a:solidFill>
                  <a:srgbClr val="000000"/>
                </a:solidFill>
                <a:latin typeface="Cambria"/>
                <a:cs typeface="Cambria"/>
              </a:rPr>
              <a:t> 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MRF </a:t>
            </a:r>
            <a:r>
              <a:rPr lang="en-US" b="1" err="1">
                <a:solidFill>
                  <a:srgbClr val="000000"/>
                </a:solidFill>
                <a:latin typeface="Cambria"/>
                <a:cs typeface="Cambria"/>
              </a:rPr>
              <a:t>Nusfa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  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3261D-D24D-54DA-E15F-9C1078CDB449}"/>
              </a:ext>
            </a:extLst>
          </p:cNvPr>
          <p:cNvSpPr/>
          <p:nvPr/>
        </p:nvSpPr>
        <p:spPr>
          <a:xfrm>
            <a:off x="10129761" y="6501190"/>
            <a:ext cx="1950357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6C6471-6B4D-8016-0CA3-4F3221FC2114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1400" b="1">
                <a:solidFill>
                  <a:srgbClr val="00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BC5C2392-562C-55D2-7AAF-506BCAA89330}"/>
              </a:ext>
            </a:extLst>
          </p:cNvPr>
          <p:cNvSpPr txBox="1"/>
          <p:nvPr/>
        </p:nvSpPr>
        <p:spPr>
          <a:xfrm>
            <a:off x="10393565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5/1/2026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74BB4-7E13-907E-471C-8802430500CA}"/>
              </a:ext>
            </a:extLst>
          </p:cNvPr>
          <p:cNvSpPr txBox="1"/>
          <p:nvPr/>
        </p:nvSpPr>
        <p:spPr>
          <a:xfrm>
            <a:off x="730021" y="606667"/>
            <a:ext cx="1073452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solidFill>
                  <a:srgbClr val="C00000"/>
                </a:solidFill>
              </a:rPr>
              <a:t>How the Solution Addresses the Sub-Problem / Prototype</a:t>
            </a:r>
            <a:endParaRPr lang="en-US">
              <a:solidFill>
                <a:srgbClr val="C00000"/>
              </a:solidFill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Addresses the lack of </a:t>
            </a:r>
            <a:r>
              <a:rPr lang="en-US" b="1">
                <a:ea typeface="+mn-lt"/>
                <a:cs typeface="+mn-lt"/>
              </a:rPr>
              <a:t>continuous endpoint visibility in SME environments</a:t>
            </a:r>
            <a:r>
              <a:rPr lang="en-US">
                <a:ea typeface="+mn-lt"/>
                <a:cs typeface="+mn-lt"/>
              </a:rPr>
              <a:t> by deploying a single lightweight agent optimized for low-resource endpoint devices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Solves </a:t>
            </a:r>
            <a:r>
              <a:rPr lang="en-US" b="1">
                <a:ea typeface="+mn-lt"/>
                <a:cs typeface="+mn-lt"/>
              </a:rPr>
              <a:t>early attacker detection gaps</a:t>
            </a:r>
            <a:r>
              <a:rPr lang="en-US">
                <a:ea typeface="+mn-lt"/>
                <a:cs typeface="+mn-lt"/>
              </a:rPr>
              <a:t> by integrating a low-interaction honeypot within the endpoint agent itself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Overcomes </a:t>
            </a:r>
            <a:r>
              <a:rPr lang="en-US" b="1">
                <a:ea typeface="+mn-lt"/>
                <a:cs typeface="+mn-lt"/>
              </a:rPr>
              <a:t>agent tampering and deletion risks</a:t>
            </a:r>
            <a:r>
              <a:rPr lang="en-US">
                <a:ea typeface="+mn-lt"/>
                <a:cs typeface="+mn-lt"/>
              </a:rPr>
              <a:t> through a delete-proof design with built-in self-protection mechanisms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Reduces </a:t>
            </a:r>
            <a:r>
              <a:rPr lang="en-US" b="1">
                <a:ea typeface="+mn-lt"/>
                <a:cs typeface="+mn-lt"/>
              </a:rPr>
              <a:t>attacker awareness of monitoring</a:t>
            </a:r>
            <a:r>
              <a:rPr lang="en-US">
                <a:ea typeface="+mn-lt"/>
                <a:cs typeface="+mn-lt"/>
              </a:rPr>
              <a:t> by operating in stealth mode without user-visible indicators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Enables </a:t>
            </a:r>
            <a:r>
              <a:rPr lang="en-US" b="1">
                <a:ea typeface="+mn-lt"/>
                <a:cs typeface="+mn-lt"/>
              </a:rPr>
              <a:t>rapid SME adoption</a:t>
            </a:r>
            <a:r>
              <a:rPr lang="en-US">
                <a:ea typeface="+mn-lt"/>
                <a:cs typeface="+mn-lt"/>
              </a:rPr>
              <a:t> through a plug-and-play deployment model requiring minimal configuration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Supports </a:t>
            </a:r>
            <a:r>
              <a:rPr lang="en-US" b="1">
                <a:ea typeface="+mn-lt"/>
                <a:cs typeface="+mn-lt"/>
              </a:rPr>
              <a:t>endpoint-level response execution</a:t>
            </a:r>
            <a:r>
              <a:rPr lang="en-US">
                <a:ea typeface="+mn-lt"/>
                <a:cs typeface="+mn-lt"/>
              </a:rPr>
              <a:t> by allowing the agent to carry out response commands (e.g., process termination, blocking) received from the external engine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endParaRPr lang="en-US">
              <a:ea typeface="Cambria"/>
            </a:endParaRPr>
          </a:p>
          <a:p>
            <a:pPr algn="just"/>
            <a:r>
              <a:rPr lang="en-US" b="1">
                <a:solidFill>
                  <a:srgbClr val="C00000"/>
                </a:solidFill>
              </a:rPr>
              <a:t>User Requirements Addressed</a:t>
            </a:r>
            <a:endParaRPr lang="en-US">
              <a:solidFill>
                <a:srgbClr val="C0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Easy deployment on SME endpoints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Low performance overhead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Resistance to attacker tampering</a:t>
            </a:r>
            <a:endParaRPr lang="en-US" b="1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Continuous endpoint visibility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Early attack awareness at endpoint level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Reliable forwarding of endpoint telemetry</a:t>
            </a:r>
            <a:endParaRPr lang="en-US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947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E8C5B-BDEF-FE77-4ED9-0736D49F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7E8892A-4EAC-A6F2-420B-74CFCA178ACD}"/>
              </a:ext>
            </a:extLst>
          </p:cNvPr>
          <p:cNvSpPr txBox="1"/>
          <p:nvPr/>
        </p:nvSpPr>
        <p:spPr>
          <a:xfrm>
            <a:off x="1528302" y="-7920"/>
            <a:ext cx="9705023" cy="4450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2400" b="1" spc="-17">
                <a:solidFill>
                  <a:srgbClr val="000000"/>
                </a:solidFill>
                <a:latin typeface="Cambria"/>
                <a:ea typeface="Cambria"/>
                <a:cs typeface="Calibri"/>
              </a:rPr>
              <a:t>Lightweight Endpoint Agent Integrated with Honeypot Module</a:t>
            </a:r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96A4CB7-0248-04ED-BC83-6AAF6888AB22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IT22908742</a:t>
            </a:r>
            <a:r>
              <a:rPr lang="en-US"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MRF </a:t>
            </a:r>
            <a:r>
              <a:rPr lang="en-US" b="1" err="1">
                <a:solidFill>
                  <a:srgbClr val="000000"/>
                </a:solidFill>
                <a:latin typeface="Cambria"/>
                <a:cs typeface="Cambria"/>
              </a:rPr>
              <a:t>Nusfa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  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D609B-EE05-7984-F538-B297FA3E0EEE}"/>
              </a:ext>
            </a:extLst>
          </p:cNvPr>
          <p:cNvSpPr/>
          <p:nvPr/>
        </p:nvSpPr>
        <p:spPr>
          <a:xfrm>
            <a:off x="10129761" y="6501190"/>
            <a:ext cx="1950357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4F46CBC-0585-B5C3-8027-9967B80CF4D8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14</a:t>
            </a:r>
            <a:endParaRPr lang="en-US" sz="1400" b="1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60ACC406-0904-7729-2D95-895D6F6834FC}"/>
              </a:ext>
            </a:extLst>
          </p:cNvPr>
          <p:cNvSpPr txBox="1"/>
          <p:nvPr/>
        </p:nvSpPr>
        <p:spPr>
          <a:xfrm>
            <a:off x="10393565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BD376-A464-13B0-0862-9657A1BCF536}"/>
              </a:ext>
            </a:extLst>
          </p:cNvPr>
          <p:cNvSpPr txBox="1"/>
          <p:nvPr/>
        </p:nvSpPr>
        <p:spPr>
          <a:xfrm>
            <a:off x="259528" y="444565"/>
            <a:ext cx="11684412" cy="643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Design Excellence / Contribution</a:t>
            </a:r>
            <a:endParaRPr lang="en-US" b="1">
              <a:solidFill>
                <a:srgbClr val="C00000"/>
              </a:solidFill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Unified lightweight endpoint agent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Runs a single combined agent for end point monitoring and deception on SME endpoints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 Integrated endpoint honeypot (deception-based detection)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Uses deception-based attacker interaction instead of heavy signature-based detection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Delete-proof self-protection mechanism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Prevents agent termination or removal by attackers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Secure telemetry forwarding design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Reliably forwards endpoint telemetry to the external analysis engine without local log storage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Stealth-mode agent operation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Operates silently without user-visible indicators</a:t>
            </a:r>
            <a:endParaRPr lang="en-US"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Modular, multi-threaded plug-and-play design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Uses modular components and threading to run monitoring tasks concurrently with minimal configuration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Endpoint-level response execution support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Allows the agent to execute response commands (e.g., process termination, blocking) received from the external engine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User</a:t>
            </a:r>
            <a:r>
              <a:rPr lang="en-US" b="1">
                <a:solidFill>
                  <a:srgbClr val="C00000"/>
                </a:solidFill>
              </a:rPr>
              <a:t> Feedback on Prototype</a:t>
            </a:r>
            <a:endParaRPr lang="en-US">
              <a:solidFill>
                <a:srgbClr val="C0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Initial testing shows the </a:t>
            </a:r>
            <a:r>
              <a:rPr lang="en-US" b="1">
                <a:ea typeface="+mn-lt"/>
                <a:cs typeface="+mn-lt"/>
              </a:rPr>
              <a:t>single integrated agent</a:t>
            </a:r>
            <a:r>
              <a:rPr lang="en-US">
                <a:ea typeface="+mn-lt"/>
                <a:cs typeface="+mn-lt"/>
              </a:rPr>
              <a:t> can run alongside normal endpoint activity without disruption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Honeypot interactions successfully generated </a:t>
            </a:r>
            <a:r>
              <a:rPr lang="en-US" b="1">
                <a:ea typeface="+mn-lt"/>
                <a:cs typeface="+mn-lt"/>
              </a:rPr>
              <a:t>early attack indicators</a:t>
            </a:r>
            <a:r>
              <a:rPr lang="en-US">
                <a:ea typeface="+mn-lt"/>
                <a:cs typeface="+mn-lt"/>
              </a:rPr>
              <a:t> during simulated access attempts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lightweight design demonstrated </a:t>
            </a:r>
            <a:r>
              <a:rPr lang="en-US" b="1">
                <a:ea typeface="+mn-lt"/>
                <a:cs typeface="+mn-lt"/>
              </a:rPr>
              <a:t>low system impact</a:t>
            </a:r>
            <a:r>
              <a:rPr lang="en-US">
                <a:ea typeface="+mn-lt"/>
                <a:cs typeface="+mn-lt"/>
              </a:rPr>
              <a:t> during continuous monitoring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endParaRPr lang="en-US">
              <a:ea typeface="Cambria"/>
            </a:endParaRPr>
          </a:p>
          <a:p>
            <a:pPr algn="just"/>
            <a:endParaRPr lang="en-US" b="1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466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ED4E-76B1-0C2A-8B0C-92E4D972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A51A6748-AC5E-F54A-98B1-3A4098C5CA71}"/>
              </a:ext>
            </a:extLst>
          </p:cNvPr>
          <p:cNvSpPr txBox="1"/>
          <p:nvPr/>
        </p:nvSpPr>
        <p:spPr>
          <a:xfrm>
            <a:off x="1054608" y="4295750"/>
            <a:ext cx="8248832" cy="6027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000">
                <a:latin typeface="Cambria"/>
                <a:ea typeface="Cambria"/>
                <a:cs typeface="Calibri"/>
              </a:rPr>
              <a:t>AI – Powered Behavioral Detection Engine</a:t>
            </a:r>
          </a:p>
          <a:p>
            <a:pPr>
              <a:lnSpc>
                <a:spcPts val="2349"/>
              </a:lnSpc>
            </a:pPr>
            <a:endParaRPr lang="en-US" sz="2000">
              <a:latin typeface="Cambria"/>
              <a:ea typeface="Cambri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8C4361C-A97A-3E9E-4033-2EBEEEF87B1E}"/>
              </a:ext>
            </a:extLst>
          </p:cNvPr>
          <p:cNvSpPr txBox="1"/>
          <p:nvPr/>
        </p:nvSpPr>
        <p:spPr>
          <a:xfrm>
            <a:off x="1054608" y="5275774"/>
            <a:ext cx="5555524" cy="2949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349"/>
              </a:lnSpc>
            </a:pPr>
            <a:r>
              <a:rPr sz="2000">
                <a:solidFill>
                  <a:srgbClr val="000000"/>
                </a:solidFill>
                <a:latin typeface="Cambria"/>
                <a:cs typeface="Cambria"/>
              </a:rPr>
              <a:t>Specialization:</a:t>
            </a:r>
            <a:r>
              <a:rPr lang="en-US" sz="2000">
                <a:solidFill>
                  <a:srgbClr val="000000"/>
                </a:solidFill>
                <a:latin typeface="Cambria"/>
                <a:cs typeface="Cambria"/>
              </a:rPr>
              <a:t> Cyber Security</a:t>
            </a:r>
            <a:endParaRPr sz="20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2EF37EF-E33F-7579-BBBE-CEF9A8638152}"/>
              </a:ext>
            </a:extLst>
          </p:cNvPr>
          <p:cNvSpPr txBox="1"/>
          <p:nvPr/>
        </p:nvSpPr>
        <p:spPr>
          <a:xfrm>
            <a:off x="2724277" y="6544483"/>
            <a:ext cx="5742222" cy="5463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IT21289934 </a:t>
            </a:r>
            <a:r>
              <a:rPr lang="en-US" sz="1800">
                <a:solidFill>
                  <a:srgbClr val="000000"/>
                </a:solidFill>
                <a:latin typeface="Cambria"/>
                <a:cs typeface="Cambria"/>
              </a:rPr>
              <a:t>| 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Salgado M B D </a:t>
            </a:r>
            <a:r>
              <a:rPr lang="en-US" sz="1800">
                <a:solidFill>
                  <a:srgbClr val="000000"/>
                </a:solidFill>
                <a:latin typeface="Cambria"/>
                <a:cs typeface="Cambria"/>
              </a:rPr>
              <a:t>|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</a:p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14C78A9-7E42-8204-F81C-D787C194F1E9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1400" b="1">
                <a:solidFill>
                  <a:srgbClr val="000000"/>
                </a:solidFill>
                <a:latin typeface="Cambria"/>
                <a:cs typeface="Cambria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45082-BA13-AB7A-D5B6-675AB29B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601" y="154773"/>
            <a:ext cx="2004403" cy="2643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9B0C026B-73CA-4E59-8EAF-008188965E78}"/>
              </a:ext>
            </a:extLst>
          </p:cNvPr>
          <p:cNvSpPr txBox="1"/>
          <p:nvPr/>
        </p:nvSpPr>
        <p:spPr>
          <a:xfrm>
            <a:off x="10379710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4FDC14-2C09-6C97-858C-80F0CECD748D}"/>
              </a:ext>
            </a:extLst>
          </p:cNvPr>
          <p:cNvSpPr txBox="1"/>
          <p:nvPr/>
        </p:nvSpPr>
        <p:spPr>
          <a:xfrm>
            <a:off x="1524000" y="2252291"/>
            <a:ext cx="83179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>
                <a:latin typeface="Adobe Devanagari"/>
              </a:rPr>
              <a:t>IT21289934 | MBD Salgado</a:t>
            </a:r>
          </a:p>
        </p:txBody>
      </p:sp>
    </p:spTree>
    <p:extLst>
      <p:ext uri="{BB962C8B-B14F-4D97-AF65-F5344CB8AC3E}">
        <p14:creationId xmlns:p14="http://schemas.microsoft.com/office/powerpoint/2010/main" val="408405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A816-74CB-2996-8BA1-D96449A0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5A1FA6C-2F8F-3841-08A3-7145C2B2221C}"/>
              </a:ext>
            </a:extLst>
          </p:cNvPr>
          <p:cNvSpPr txBox="1"/>
          <p:nvPr/>
        </p:nvSpPr>
        <p:spPr>
          <a:xfrm>
            <a:off x="732684" y="590903"/>
            <a:ext cx="9642393" cy="4834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911"/>
              </a:lnSpc>
            </a:pPr>
            <a:r>
              <a:rPr lang="en-US" sz="3200" b="1" spc="-17">
                <a:solidFill>
                  <a:srgbClr val="000000"/>
                </a:solidFill>
                <a:latin typeface="Calibri"/>
                <a:cs typeface="Calibri"/>
              </a:rPr>
              <a:t>AI – Powered Behavioral Detection Engine</a:t>
            </a:r>
            <a:endParaRPr lang="en-US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6F5E3A2-18DD-79BB-8262-2230F2808B62}"/>
              </a:ext>
            </a:extLst>
          </p:cNvPr>
          <p:cNvSpPr txBox="1"/>
          <p:nvPr/>
        </p:nvSpPr>
        <p:spPr>
          <a:xfrm>
            <a:off x="2724277" y="6544483"/>
            <a:ext cx="574143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2113"/>
              </a:lnSpc>
            </a:pP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IT21289934</a:t>
            </a:r>
            <a:r>
              <a:rPr sz="1800" b="1" spc="78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b="1">
                <a:solidFill>
                  <a:srgbClr val="000000"/>
                </a:solidFill>
                <a:latin typeface="Cambria"/>
                <a:cs typeface="Cambria"/>
              </a:rPr>
              <a:t>Salgado M B D</a:t>
            </a:r>
            <a:r>
              <a:rPr sz="1800" b="1" spc="78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>
                <a:solidFill>
                  <a:srgbClr val="000000"/>
                </a:solidFill>
                <a:latin typeface="Cambria"/>
                <a:cs typeface="Cambria"/>
              </a:rPr>
              <a:t>|</a:t>
            </a:r>
            <a:r>
              <a:rPr sz="1800" spc="80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>
                <a:solidFill>
                  <a:srgbClr val="000000"/>
                </a:solidFill>
                <a:latin typeface="Cambria"/>
                <a:cs typeface="Cambria"/>
              </a:rPr>
              <a:t>25-26J-076</a:t>
            </a:r>
            <a:endParaRPr sz="180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50E31-F2FA-BB6E-C1AE-35C85FF5CAFF}"/>
              </a:ext>
            </a:extLst>
          </p:cNvPr>
          <p:cNvSpPr/>
          <p:nvPr/>
        </p:nvSpPr>
        <p:spPr>
          <a:xfrm>
            <a:off x="10129761" y="6501190"/>
            <a:ext cx="1950357" cy="30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9418753-094E-D627-CBF4-E0263D12C4ED}"/>
              </a:ext>
            </a:extLst>
          </p:cNvPr>
          <p:cNvSpPr txBox="1"/>
          <p:nvPr/>
        </p:nvSpPr>
        <p:spPr>
          <a:xfrm>
            <a:off x="11528171" y="6572459"/>
            <a:ext cx="258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Cambria"/>
                <a:cs typeface="Cambria"/>
              </a:rPr>
              <a:t>1</a:t>
            </a:r>
            <a:r>
              <a:rPr sz="1400" b="1">
                <a:solidFill>
                  <a:srgbClr val="00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B2F50AB8-2E18-44CC-A7FD-013BE468DACE}"/>
              </a:ext>
            </a:extLst>
          </p:cNvPr>
          <p:cNvSpPr txBox="1"/>
          <p:nvPr/>
        </p:nvSpPr>
        <p:spPr>
          <a:xfrm>
            <a:off x="10393565" y="6587003"/>
            <a:ext cx="93828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Cambria"/>
                <a:cs typeface="Cambria"/>
              </a:rPr>
              <a:t>9/8/2025</a:t>
            </a:r>
            <a:endParaRPr sz="1200" b="1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1442-BE71-6986-EF7E-CA7797EF1E92}"/>
              </a:ext>
            </a:extLst>
          </p:cNvPr>
          <p:cNvSpPr txBox="1"/>
          <p:nvPr/>
        </p:nvSpPr>
        <p:spPr>
          <a:xfrm>
            <a:off x="604761" y="1723571"/>
            <a:ext cx="1073452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</a:rPr>
              <a:t>How the Solution Addresses the Sub-Problem / Prototype</a:t>
            </a:r>
            <a:endParaRPr lang="en-US">
              <a:solidFill>
                <a:srgbClr val="FF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Addresses the problem of </a:t>
            </a:r>
            <a:r>
              <a:rPr lang="en-US" b="1">
                <a:ea typeface="+mn-lt"/>
                <a:cs typeface="+mn-lt"/>
              </a:rPr>
              <a:t>high false positives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low contextual awareness</a:t>
            </a:r>
            <a:r>
              <a:rPr lang="en-US">
                <a:ea typeface="+mn-lt"/>
                <a:cs typeface="+mn-lt"/>
              </a:rPr>
              <a:t> in traditional anomaly detection systems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Combines </a:t>
            </a:r>
            <a:r>
              <a:rPr lang="en-US" b="1">
                <a:ea typeface="+mn-lt"/>
                <a:cs typeface="+mn-lt"/>
              </a:rPr>
              <a:t>Threat Intelligence (TI)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b="1">
                <a:ea typeface="+mn-lt"/>
                <a:cs typeface="+mn-lt"/>
              </a:rPr>
              <a:t>MITRE ATT&amp;CK mapping</a:t>
            </a:r>
            <a:r>
              <a:rPr lang="en-US">
                <a:ea typeface="+mn-lt"/>
                <a:cs typeface="+mn-lt"/>
              </a:rPr>
              <a:t>, and </a:t>
            </a:r>
            <a:r>
              <a:rPr lang="en-US" b="1">
                <a:ea typeface="+mn-lt"/>
                <a:cs typeface="+mn-lt"/>
              </a:rPr>
              <a:t>unsupervised ML models</a:t>
            </a:r>
            <a:r>
              <a:rPr lang="en-US">
                <a:ea typeface="+mn-lt"/>
                <a:cs typeface="+mn-lt"/>
              </a:rPr>
              <a:t> (Isolation Forest, LSTM Autoencoder)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Converts raw security logs into </a:t>
            </a:r>
            <a:r>
              <a:rPr lang="en-US" b="1">
                <a:ea typeface="+mn-lt"/>
                <a:cs typeface="+mn-lt"/>
              </a:rPr>
              <a:t>context-aware, high-fidelity alerts</a:t>
            </a:r>
            <a:r>
              <a:rPr lang="en-US">
                <a:ea typeface="+mn-lt"/>
                <a:cs typeface="+mn-lt"/>
              </a:rPr>
              <a:t> through correlation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Bridges the gap between </a:t>
            </a:r>
            <a:r>
              <a:rPr lang="en-US" b="1">
                <a:ea typeface="+mn-lt"/>
                <a:cs typeface="+mn-lt"/>
              </a:rPr>
              <a:t>statistical anomalies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real attack techniques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endParaRPr lang="en-US" b="1">
              <a:ea typeface="Cambria"/>
            </a:endParaRPr>
          </a:p>
          <a:p>
            <a:pPr algn="just"/>
            <a:r>
              <a:rPr lang="en-US" b="1">
                <a:solidFill>
                  <a:srgbClr val="FF0000"/>
                </a:solidFill>
              </a:rPr>
              <a:t>User Requirements Addressed</a:t>
            </a:r>
            <a:endParaRPr lang="en-US">
              <a:solidFill>
                <a:srgbClr val="FF0000"/>
              </a:solidFill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Detect </a:t>
            </a:r>
            <a:r>
              <a:rPr lang="en-US" b="1">
                <a:ea typeface="+mn-lt"/>
                <a:cs typeface="+mn-lt"/>
              </a:rPr>
              <a:t>threats and advanced persistent behaviors</a:t>
            </a:r>
            <a:r>
              <a:rPr lang="en-US">
                <a:ea typeface="+mn-lt"/>
                <a:cs typeface="+mn-lt"/>
              </a:rPr>
              <a:t> without labeled data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Provide </a:t>
            </a:r>
            <a:r>
              <a:rPr lang="en-US" b="1">
                <a:ea typeface="+mn-lt"/>
                <a:cs typeface="+mn-lt"/>
              </a:rPr>
              <a:t>explainable alerts</a:t>
            </a:r>
            <a:r>
              <a:rPr lang="en-US">
                <a:ea typeface="+mn-lt"/>
                <a:cs typeface="+mn-lt"/>
              </a:rPr>
              <a:t> mapped to known attack techniques (MITRE)</a:t>
            </a:r>
            <a:endParaRPr lang="en-US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Cambria"/>
              </a:rPr>
              <a:t>Reduce analyst workload </a:t>
            </a:r>
            <a:endParaRPr lang="en-US" b="1">
              <a:ea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Support </a:t>
            </a:r>
            <a:r>
              <a:rPr lang="en-US" b="1">
                <a:ea typeface="+mn-lt"/>
                <a:cs typeface="+mn-lt"/>
              </a:rPr>
              <a:t>plug-and-play ingestion</a:t>
            </a:r>
            <a:r>
              <a:rPr lang="en-US">
                <a:ea typeface="+mn-lt"/>
                <a:cs typeface="+mn-lt"/>
              </a:rPr>
              <a:t> of logs from multiple agents/sources</a:t>
            </a:r>
            <a:endParaRPr lang="en-US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342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8376A6-FCE2-4A8E-BFFF-11B69BD93976}" vid="{0A5F165D-9E14-4628-BA29-A51D7051FD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5195e-671e-423b-bef2-4f1205612242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20DB7DB36DD49BC8150064CF95DD9" ma:contentTypeVersion="13" ma:contentTypeDescription="Create a new document." ma:contentTypeScope="" ma:versionID="cbef7e19daa0d389b559f873c5a3e553">
  <xsd:schema xmlns:xsd="http://www.w3.org/2001/XMLSchema" xmlns:xs="http://www.w3.org/2001/XMLSchema" xmlns:p="http://schemas.microsoft.com/office/2006/metadata/properties" xmlns:ns2="b315195e-671e-423b-bef2-4f1205612242" xmlns:ns3="db72c12f-87a4-44ab-bbc5-4cc8306b158a" targetNamespace="http://schemas.microsoft.com/office/2006/metadata/properties" ma:root="true" ma:fieldsID="060a19f19fc398f1deb5a7ac3ca80118" ns2:_="" ns3:_="">
    <xsd:import namespace="b315195e-671e-423b-bef2-4f1205612242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195e-671e-423b-bef2-4f1205612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7BFCA-8F44-4665-AC3F-EA50309DF9B5}">
  <ds:schemaRefs>
    <ds:schemaRef ds:uri="b315195e-671e-423b-bef2-4f1205612242"/>
    <ds:schemaRef ds:uri="db72c12f-87a4-44ab-bbc5-4cc8306b158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AA287F-69DF-40D2-9390-A2A32024B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7E26DD-1AB0-4BDE-B672-32528C4F7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5195e-671e-423b-bef2-4f1205612242"/>
    <ds:schemaRef ds:uri="db72c12f-87a4-44ab-bbc5-4cc8306b1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Proposal-Presentation-Template</Template>
  <TotalTime>0</TotalTime>
  <Words>1457</Words>
  <Application>Microsoft Office PowerPoint</Application>
  <PresentationFormat>Widescreen</PresentationFormat>
  <Paragraphs>195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ForLens – A Lightweight AI-Driven Endpoint Security Solution for Real-Time Threat Detection in SMEs</vt:lpstr>
      <vt:lpstr>Overall Project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Alert Interface with SOAR-Style Automation</vt:lpstr>
      <vt:lpstr>Security Alert Interface with SOAR-Style Automation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ForLens – A Lightweight AI-Driven Endpoint Security Solution for Real-Time Threat Detection in SMEs</dc:title>
  <dc:creator>Yumira Sanjula[IT/EKO/LOITS]</dc:creator>
  <cp:lastModifiedBy>Yumira Sanjula[IT/HO/LOLC]</cp:lastModifiedBy>
  <cp:revision>6</cp:revision>
  <dcterms:created xsi:type="dcterms:W3CDTF">2025-09-07T14:15:37Z</dcterms:created>
  <dcterms:modified xsi:type="dcterms:W3CDTF">2026-03-10T17:52:53Z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0x0101008DC20DB7DB36DD49BC8150064CF95DD9</vt:lpwstr>
  </property>
  <property fmtid="{D5CDD505-2E9C-101B-9397-08002B2CF9AE}" pid="3" name="MediaServiceImageTags">
    <vt:lpwstr/>
  </property>
</Properties>
</file>